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C162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48640" y="548640"/>
            <a:ext cx="3291840" cy="5760720"/>
          </a:xfrm>
          <a:prstGeom prst="roundRect">
            <a:avLst/>
          </a:prstGeom>
          <a:solidFill>
            <a:srgbClr val="13223A"/>
          </a:solidFill>
          <a:ln w="15240">
            <a:solidFill>
              <a:srgbClr val="233C5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hari-prakash-circl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8720" y="822960"/>
            <a:ext cx="2011680" cy="201168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85800" y="2926080"/>
            <a:ext cx="3017520" cy="3200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/>
            <a:r>
              <a:rPr sz="1900" b="1">
                <a:solidFill>
                  <a:srgbClr val="FFFFFF"/>
                </a:solidFill>
                <a:latin typeface="Georgia"/>
              </a:rPr>
              <a:t>Dr G. Hari Prakash</a:t>
            </a:r>
          </a:p>
          <a:p>
            <a:pPr algn="ctr">
              <a:spcBef>
                <a:spcPts val="500"/>
              </a:spcBef>
            </a:pPr>
            <a:r>
              <a:rPr sz="1200" b="1">
                <a:solidFill>
                  <a:srgbClr val="40C4C4"/>
                </a:solidFill>
                <a:latin typeface="Calibri"/>
              </a:rPr>
              <a:t>Assistant Professor (Public Health)</a:t>
            </a:r>
          </a:p>
          <a:p>
            <a:pPr algn="ctr">
              <a:spcBef>
                <a:spcPts val="300"/>
              </a:spcBef>
            </a:pPr>
            <a:r>
              <a:rPr sz="1000">
                <a:solidFill>
                  <a:srgbClr val="C8D7E6"/>
                </a:solidFill>
                <a:latin typeface="Calibri"/>
              </a:rPr>
              <a:t>Ramaiah School of Public Health
MS Ramaiah Univ. of Applied Sciences, India</a:t>
            </a:r>
          </a:p>
          <a:p>
            <a:pPr algn="ctr">
              <a:spcBef>
                <a:spcPts val="600"/>
              </a:spcBef>
            </a:pPr>
            <a:r>
              <a:rPr sz="1050" b="1">
                <a:solidFill>
                  <a:srgbClr val="E6A55F"/>
                </a:solidFill>
                <a:latin typeface="Calibri"/>
              </a:rPr>
              <a:t>PhD (Public Health) · Pharm.D · MPH</a:t>
            </a:r>
          </a:p>
        </p:txBody>
      </p:sp>
      <p:sp>
        <p:nvSpPr>
          <p:cNvPr id="6" name="Rectangle 5"/>
          <p:cNvSpPr/>
          <p:nvPr/>
        </p:nvSpPr>
        <p:spPr>
          <a:xfrm>
            <a:off x="914400" y="4617720"/>
            <a:ext cx="2560320" cy="12700"/>
          </a:xfrm>
          <a:prstGeom prst="rect">
            <a:avLst/>
          </a:prstGeom>
          <a:solidFill>
            <a:srgbClr val="2D4B7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4709160"/>
            <a:ext cx="2926080" cy="14630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Bef>
                <a:spcPts val="300"/>
              </a:spcBef>
            </a:pPr>
            <a:r>
              <a:rPr sz="950">
                <a:solidFill>
                  <a:srgbClr val="A0B4CD"/>
                </a:solidFill>
                <a:latin typeface="Calibri"/>
              </a:rPr>
              <a:t>🌐  Website: </a:t>
            </a:r>
            <a:r>
              <a:rPr sz="950" b="1">
                <a:solidFill>
                  <a:srgbClr val="EBF5FF"/>
                </a:solidFill>
                <a:latin typeface="Calibri"/>
              </a:rPr>
              <a:t>www.drhari.co.in</a:t>
            </a:r>
          </a:p>
          <a:p>
            <a:pPr>
              <a:spcBef>
                <a:spcPts val="300"/>
              </a:spcBef>
            </a:pPr>
            <a:r>
              <a:rPr sz="950">
                <a:solidFill>
                  <a:srgbClr val="A0B4CD"/>
                </a:solidFill>
                <a:latin typeface="Calibri"/>
              </a:rPr>
              <a:t>✉  Email: </a:t>
            </a:r>
            <a:r>
              <a:rPr sz="950" b="1">
                <a:solidFill>
                  <a:srgbClr val="EBF5FF"/>
                </a:solidFill>
                <a:latin typeface="Calibri"/>
              </a:rPr>
              <a:t>hariprakash607@gmail.com</a:t>
            </a:r>
          </a:p>
          <a:p>
            <a:pPr>
              <a:spcBef>
                <a:spcPts val="300"/>
              </a:spcBef>
            </a:pPr>
            <a:r>
              <a:rPr sz="950">
                <a:solidFill>
                  <a:srgbClr val="A0B4CD"/>
                </a:solidFill>
                <a:latin typeface="Calibri"/>
              </a:rPr>
              <a:t>📱  Phone: </a:t>
            </a:r>
            <a:r>
              <a:rPr sz="950" b="1">
                <a:solidFill>
                  <a:srgbClr val="EBF5FF"/>
                </a:solidFill>
                <a:latin typeface="Calibri"/>
              </a:rPr>
              <a:t>+91 7306789341</a:t>
            </a:r>
          </a:p>
          <a:p>
            <a:pPr>
              <a:spcBef>
                <a:spcPts val="300"/>
              </a:spcBef>
            </a:pPr>
            <a:r>
              <a:rPr sz="950">
                <a:solidFill>
                  <a:srgbClr val="A0B4CD"/>
                </a:solidFill>
                <a:latin typeface="Calibri"/>
              </a:rPr>
              <a:t>🆔  ORCID: </a:t>
            </a:r>
            <a:r>
              <a:rPr sz="950" b="1">
                <a:solidFill>
                  <a:srgbClr val="EBF5FF"/>
                </a:solidFill>
                <a:latin typeface="Calibri"/>
              </a:rPr>
              <a:t>0000-0002-9463-4084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114800" y="548640"/>
            <a:ext cx="1801368" cy="1097280"/>
          </a:xfrm>
          <a:prstGeom prst="roundRect">
            <a:avLst/>
          </a:prstGeom>
          <a:solidFill>
            <a:srgbClr val="14243E"/>
          </a:solidFill>
          <a:ln w="12700">
            <a:solidFill>
              <a:srgbClr val="26466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50800" bIns="50800" lIns="50800" rIns="50800"/>
          <a:lstStyle/>
          <a:p>
            <a:pPr algn="ctr"/>
            <a:r>
              <a:rPr sz="1800" b="1">
                <a:solidFill>
                  <a:srgbClr val="E6A55F"/>
                </a:solidFill>
                <a:latin typeface="Georgia"/>
              </a:rPr>
              <a:t>45+</a:t>
            </a:r>
          </a:p>
          <a:p>
            <a:pPr algn="ctr">
              <a:spcBef>
                <a:spcPts val="200"/>
              </a:spcBef>
            </a:pPr>
            <a:r>
              <a:rPr sz="950" b="1">
                <a:solidFill>
                  <a:srgbClr val="F0F8FF"/>
                </a:solidFill>
                <a:latin typeface="Calibri"/>
              </a:rPr>
              <a:t>Publications</a:t>
            </a:r>
          </a:p>
          <a:p>
            <a:pPr algn="ctr">
              <a:spcBef>
                <a:spcPts val="100"/>
              </a:spcBef>
            </a:pPr>
            <a:r>
              <a:rPr sz="750">
                <a:solidFill>
                  <a:srgbClr val="96AFC8"/>
                </a:solidFill>
                <a:latin typeface="Calibri"/>
              </a:rPr>
              <a:t>Peer-reviewed papers (IF up to 56.7)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080760" y="548640"/>
            <a:ext cx="1801368" cy="1097280"/>
          </a:xfrm>
          <a:prstGeom prst="roundRect">
            <a:avLst/>
          </a:prstGeom>
          <a:solidFill>
            <a:srgbClr val="14243E"/>
          </a:solidFill>
          <a:ln w="12700">
            <a:solidFill>
              <a:srgbClr val="26466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50800" bIns="50800" lIns="50800" rIns="50800"/>
          <a:lstStyle/>
          <a:p>
            <a:pPr algn="ctr"/>
            <a:r>
              <a:rPr sz="1800" b="1">
                <a:solidFill>
                  <a:srgbClr val="E6A55F"/>
                </a:solidFill>
                <a:latin typeface="Georgia"/>
              </a:rPr>
              <a:t>10+</a:t>
            </a:r>
          </a:p>
          <a:p>
            <a:pPr algn="ctr">
              <a:spcBef>
                <a:spcPts val="200"/>
              </a:spcBef>
            </a:pPr>
            <a:r>
              <a:rPr sz="950" b="1">
                <a:solidFill>
                  <a:srgbClr val="F0F8FF"/>
                </a:solidFill>
                <a:latin typeface="Calibri"/>
              </a:rPr>
              <a:t>Digital Health Tools</a:t>
            </a:r>
          </a:p>
          <a:p>
            <a:pPr algn="ctr">
              <a:spcBef>
                <a:spcPts val="100"/>
              </a:spcBef>
            </a:pPr>
            <a:r>
              <a:rPr sz="750">
                <a:solidFill>
                  <a:srgbClr val="96AFC8"/>
                </a:solidFill>
                <a:latin typeface="Calibri"/>
              </a:rPr>
              <a:t>Deployed platforms (Onco Care, Vichara)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046720" y="548640"/>
            <a:ext cx="1801368" cy="1097280"/>
          </a:xfrm>
          <a:prstGeom prst="roundRect">
            <a:avLst/>
          </a:prstGeom>
          <a:solidFill>
            <a:srgbClr val="14243E"/>
          </a:solidFill>
          <a:ln w="12700">
            <a:solidFill>
              <a:srgbClr val="26466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50800" bIns="50800" lIns="50800" rIns="50800"/>
          <a:lstStyle/>
          <a:p>
            <a:pPr algn="ctr"/>
            <a:r>
              <a:rPr sz="1800" b="1">
                <a:solidFill>
                  <a:srgbClr val="E6A55F"/>
                </a:solidFill>
                <a:latin typeface="Georgia"/>
              </a:rPr>
              <a:t>1</a:t>
            </a:r>
          </a:p>
          <a:p>
            <a:pPr algn="ctr">
              <a:spcBef>
                <a:spcPts val="200"/>
              </a:spcBef>
            </a:pPr>
            <a:r>
              <a:rPr sz="950" b="1">
                <a:solidFill>
                  <a:srgbClr val="F0F8FF"/>
                </a:solidFill>
                <a:latin typeface="Calibri"/>
              </a:rPr>
              <a:t>Patent Published</a:t>
            </a:r>
          </a:p>
          <a:p>
            <a:pPr algn="ctr">
              <a:spcBef>
                <a:spcPts val="100"/>
              </a:spcBef>
            </a:pPr>
            <a:r>
              <a:rPr sz="750">
                <a:solidFill>
                  <a:srgbClr val="96AFC8"/>
                </a:solidFill>
                <a:latin typeface="Calibri"/>
              </a:rPr>
              <a:t>Medical Technology device patent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0012680" y="548640"/>
            <a:ext cx="1801368" cy="1097280"/>
          </a:xfrm>
          <a:prstGeom prst="roundRect">
            <a:avLst/>
          </a:prstGeom>
          <a:solidFill>
            <a:srgbClr val="14243E"/>
          </a:solidFill>
          <a:ln w="12700">
            <a:solidFill>
              <a:srgbClr val="26466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50800" bIns="50800" lIns="50800" rIns="50800"/>
          <a:lstStyle/>
          <a:p>
            <a:pPr algn="ctr"/>
            <a:r>
              <a:rPr sz="1600" b="1">
                <a:solidFill>
                  <a:srgbClr val="E6A55F"/>
                </a:solidFill>
                <a:latin typeface="Georgia"/>
              </a:rPr>
              <a:t>ESMO / JSMO</a:t>
            </a:r>
          </a:p>
          <a:p>
            <a:pPr algn="ctr">
              <a:spcBef>
                <a:spcPts val="200"/>
              </a:spcBef>
            </a:pPr>
            <a:r>
              <a:rPr sz="950" b="1">
                <a:solidFill>
                  <a:srgbClr val="F0F8FF"/>
                </a:solidFill>
                <a:latin typeface="Calibri"/>
              </a:rPr>
              <a:t>International Awards</a:t>
            </a:r>
          </a:p>
          <a:p>
            <a:pPr algn="ctr">
              <a:spcBef>
                <a:spcPts val="100"/>
              </a:spcBef>
            </a:pPr>
            <a:r>
              <a:rPr sz="750">
                <a:solidFill>
                  <a:srgbClr val="96AFC8"/>
                </a:solidFill>
                <a:latin typeface="Calibri"/>
              </a:rPr>
              <a:t>Travel Grants (Europe &amp; Japan)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114800" y="1828800"/>
            <a:ext cx="3721608" cy="2926080"/>
          </a:xfrm>
          <a:prstGeom prst="roundRect">
            <a:avLst/>
          </a:prstGeom>
          <a:solidFill>
            <a:srgbClr val="122138"/>
          </a:solidFill>
          <a:ln w="12700">
            <a:solidFill>
              <a:srgbClr val="203C5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164592" lIns="201168" rIns="201168" bIns="164592"/>
          <a:lstStyle/>
          <a:p>
            <a:pPr algn="ctr"/>
            <a:r>
              <a:rPr sz="1100" b="1">
                <a:solidFill>
                  <a:srgbClr val="40C4C4"/>
                </a:solidFill>
                <a:latin typeface="Calibri"/>
              </a:rPr>
              <a:t>RESEARCH &amp; INNOVATION FOCUS</a:t>
            </a:r>
          </a:p>
          <a:p>
            <a:pPr>
              <a:spcBef>
                <a:spcPts val="600"/>
              </a:spcBef>
            </a:pPr>
            <a:r>
              <a:rPr sz="950" b="1">
                <a:solidFill>
                  <a:srgbClr val="EBF5FF"/>
                </a:solidFill>
                <a:latin typeface="Calibri"/>
              </a:rPr>
              <a:t>▪  Digital Health &amp; mHealth Interventions: </a:t>
            </a:r>
            <a:r>
              <a:rPr sz="900">
                <a:solidFill>
                  <a:srgbClr val="AFC3DC"/>
                </a:solidFill>
                <a:latin typeface="Calibri"/>
              </a:rPr>
              <a:t>User-centred co-design, psychometric scales, symptom tracking &amp; patient adherence platforms.</a:t>
            </a:r>
          </a:p>
          <a:p>
            <a:pPr>
              <a:spcBef>
                <a:spcPts val="600"/>
              </a:spcBef>
            </a:pPr>
            <a:r>
              <a:rPr sz="950" b="1">
                <a:solidFill>
                  <a:srgbClr val="EBF5FF"/>
                </a:solidFill>
                <a:latin typeface="Calibri"/>
              </a:rPr>
              <a:t>▪  Oncology Care Delivery: </a:t>
            </a:r>
            <a:r>
              <a:rPr sz="900">
                <a:solidFill>
                  <a:srgbClr val="AFC3DC"/>
                </a:solidFill>
                <a:latin typeface="Calibri"/>
              </a:rPr>
              <a:t>Scalable mHealth interventions to reduce cancer care disparities in low- &amp; middle-income settings.</a:t>
            </a:r>
          </a:p>
          <a:p>
            <a:pPr>
              <a:spcBef>
                <a:spcPts val="600"/>
              </a:spcBef>
            </a:pPr>
            <a:r>
              <a:rPr sz="950" b="1">
                <a:solidFill>
                  <a:srgbClr val="EBF5FF"/>
                </a:solidFill>
                <a:latin typeface="Calibri"/>
              </a:rPr>
              <a:t>▪  Health Technology Assessment (HTA): </a:t>
            </a:r>
            <a:r>
              <a:rPr sz="900">
                <a:solidFill>
                  <a:srgbClr val="AFC3DC"/>
                </a:solidFill>
                <a:latin typeface="Calibri"/>
              </a:rPr>
              <a:t>Cost-effectiveness, health economic modelling, and technology appraisal.</a:t>
            </a:r>
          </a:p>
          <a:p>
            <a:pPr>
              <a:spcBef>
                <a:spcPts val="600"/>
              </a:spcBef>
            </a:pPr>
            <a:r>
              <a:rPr sz="950" b="1">
                <a:solidFill>
                  <a:srgbClr val="EBF5FF"/>
                </a:solidFill>
                <a:latin typeface="Calibri"/>
              </a:rPr>
              <a:t>▪  Implementation Science &amp; AI for Health: </a:t>
            </a:r>
            <a:r>
              <a:rPr sz="900">
                <a:solidFill>
                  <a:srgbClr val="AFC3DC"/>
                </a:solidFill>
                <a:latin typeface="Calibri"/>
              </a:rPr>
              <a:t>Machine-learning decision support, quasi-experimental &amp; target trial emulation methods.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092440" y="1828800"/>
            <a:ext cx="3721608" cy="2926080"/>
          </a:xfrm>
          <a:prstGeom prst="roundRect">
            <a:avLst/>
          </a:prstGeom>
          <a:solidFill>
            <a:srgbClr val="122138"/>
          </a:solidFill>
          <a:ln w="12700">
            <a:solidFill>
              <a:srgbClr val="203C5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164592" lIns="201168" rIns="201168" bIns="164592"/>
          <a:lstStyle/>
          <a:p>
            <a:pPr algn="ctr"/>
            <a:r>
              <a:rPr sz="1100" b="1">
                <a:solidFill>
                  <a:srgbClr val="40C4C4"/>
                </a:solidFill>
                <a:latin typeface="Calibri"/>
              </a:rPr>
              <a:t>ACADEMIC &amp; PROFESSIONAL ROLES</a:t>
            </a:r>
          </a:p>
          <a:p>
            <a:pPr>
              <a:spcBef>
                <a:spcPts val="600"/>
              </a:spcBef>
            </a:pPr>
            <a:r>
              <a:rPr sz="950" b="1">
                <a:solidFill>
                  <a:srgbClr val="EBF5FF"/>
                </a:solidFill>
                <a:latin typeface="Calibri"/>
              </a:rPr>
              <a:t>▪  Assistant Professor (Public Health)</a:t>
            </a:r>
          </a:p>
          <a:p>
            <a:r>
              <a:rPr sz="850" b="1">
                <a:solidFill>
                  <a:srgbClr val="E6A55F"/>
                </a:solidFill>
                <a:latin typeface="Calibri"/>
              </a:rPr>
              <a:t>   Ramaiah School of Public Health, MSRUAS (2025–Present)</a:t>
            </a:r>
          </a:p>
          <a:p>
            <a:r>
              <a:rPr sz="850">
                <a:solidFill>
                  <a:srgbClr val="AFC3DC"/>
                </a:solidFill>
                <a:latin typeface="Calibri"/>
              </a:rPr>
              <a:t>   Teaching MPH programme: Research Methodology, Biostatistics, Technology in Public Health, and NCDs.</a:t>
            </a:r>
          </a:p>
          <a:p>
            <a:pPr>
              <a:spcBef>
                <a:spcPts val="600"/>
              </a:spcBef>
            </a:pPr>
            <a:r>
              <a:rPr sz="950" b="1">
                <a:solidFill>
                  <a:srgbClr val="EBF5FF"/>
                </a:solidFill>
                <a:latin typeface="Calibri"/>
              </a:rPr>
              <a:t>▪  Scientist-D / Senior Research Officer</a:t>
            </a:r>
          </a:p>
          <a:p>
            <a:r>
              <a:rPr sz="850" b="1">
                <a:solidFill>
                  <a:srgbClr val="E6A55F"/>
                </a:solidFill>
                <a:latin typeface="Calibri"/>
              </a:rPr>
              <a:t>   PGIMER, Chandigarh (Nov 2024–Jul 2025)</a:t>
            </a:r>
          </a:p>
          <a:p>
            <a:r>
              <a:rPr sz="850">
                <a:solidFill>
                  <a:srgbClr val="AFC3DC"/>
                </a:solidFill>
                <a:latin typeface="Calibri"/>
              </a:rPr>
              <a:t>   Involved in developing online Health Technology Assessment (HTA) course.</a:t>
            </a:r>
          </a:p>
          <a:p>
            <a:pPr>
              <a:spcBef>
                <a:spcPts val="600"/>
              </a:spcBef>
            </a:pPr>
            <a:r>
              <a:rPr sz="950" b="1">
                <a:solidFill>
                  <a:srgbClr val="EBF5FF"/>
                </a:solidFill>
                <a:latin typeface="Calibri"/>
              </a:rPr>
              <a:t>▪  Field Investigator</a:t>
            </a:r>
          </a:p>
          <a:p>
            <a:r>
              <a:rPr sz="850" b="1">
                <a:solidFill>
                  <a:srgbClr val="E6A55F"/>
                </a:solidFill>
                <a:latin typeface="Calibri"/>
              </a:rPr>
              <a:t>   World Health Organization (WHO) / JSS Medical College</a:t>
            </a:r>
          </a:p>
          <a:p>
            <a:r>
              <a:rPr sz="850">
                <a:solidFill>
                  <a:srgbClr val="AFC3DC"/>
                </a:solidFill>
                <a:latin typeface="Calibri"/>
              </a:rPr>
              <a:t>   Multi-centre clinical trial on oxygen &amp; respiratory support in COVID-19 in LMICs.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114800" y="4919472"/>
            <a:ext cx="7699248" cy="1389888"/>
          </a:xfrm>
          <a:prstGeom prst="roundRect">
            <a:avLst/>
          </a:prstGeom>
          <a:solidFill>
            <a:srgbClr val="122138"/>
          </a:solidFill>
          <a:ln w="12700">
            <a:solidFill>
              <a:srgbClr val="203C5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128016" lIns="201168" rIns="201168" bIns="109728"/>
          <a:lstStyle/>
          <a:p>
            <a:pPr algn="ctr"/>
            <a:r>
              <a:rPr sz="1050" b="1">
                <a:solidFill>
                  <a:srgbClr val="40C4C4"/>
                </a:solidFill>
                <a:latin typeface="Calibri"/>
              </a:rPr>
              <a:t>EDITORIAL APPOINTMENTS &amp; INTERNATIONAL AFFILIATIONS</a:t>
            </a:r>
          </a:p>
          <a:p>
            <a:pPr>
              <a:spcBef>
                <a:spcPts val="400"/>
              </a:spcBef>
            </a:pPr>
            <a:r>
              <a:rPr sz="919" b="1">
                <a:solidFill>
                  <a:srgbClr val="EBF5FF"/>
                </a:solidFill>
                <a:latin typeface="Calibri"/>
              </a:rPr>
              <a:t>• Associate Editor: </a:t>
            </a:r>
            <a:r>
              <a:rPr sz="919">
                <a:solidFill>
                  <a:srgbClr val="B9CDE6"/>
                </a:solidFill>
                <a:latin typeface="Calibri"/>
              </a:rPr>
              <a:t>Archives of Public Health (BMC / Springer Nature)   |   Clinical Epidemiology and Global Health (Elsevier)</a:t>
            </a:r>
          </a:p>
          <a:p>
            <a:pPr>
              <a:spcBef>
                <a:spcPts val="300"/>
              </a:spcBef>
            </a:pPr>
            <a:r>
              <a:rPr sz="919" b="1">
                <a:solidFill>
                  <a:srgbClr val="EBF5FF"/>
                </a:solidFill>
                <a:latin typeface="Calibri"/>
              </a:rPr>
              <a:t>• Professional Memberships: </a:t>
            </a:r>
            <a:r>
              <a:rPr sz="919">
                <a:solidFill>
                  <a:srgbClr val="B9CDE6"/>
                </a:solidFill>
                <a:latin typeface="Calibri"/>
              </a:rPr>
              <a:t>European Society of Medical Oncology (ESMO)   |   ESMO &amp; JSMO Travel Fellowship Awardee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